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336" r:id="rId3"/>
    <p:sldId id="335" r:id="rId4"/>
    <p:sldId id="322" r:id="rId5"/>
    <p:sldId id="257" r:id="rId6"/>
    <p:sldId id="272" r:id="rId7"/>
    <p:sldId id="323" r:id="rId8"/>
    <p:sldId id="324" r:id="rId9"/>
    <p:sldId id="325" r:id="rId10"/>
    <p:sldId id="316" r:id="rId11"/>
    <p:sldId id="308" r:id="rId12"/>
    <p:sldId id="309" r:id="rId13"/>
    <p:sldId id="310" r:id="rId14"/>
    <p:sldId id="326" r:id="rId15"/>
    <p:sldId id="327" r:id="rId16"/>
    <p:sldId id="328" r:id="rId17"/>
    <p:sldId id="329" r:id="rId18"/>
    <p:sldId id="330" r:id="rId19"/>
    <p:sldId id="331" r:id="rId20"/>
    <p:sldId id="332" r:id="rId21"/>
    <p:sldId id="333" r:id="rId22"/>
    <p:sldId id="334" r:id="rId23"/>
    <p:sldId id="321" r:id="rId24"/>
    <p:sldId id="337" r:id="rId25"/>
    <p:sldId id="34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728"/>
    <a:srgbClr val="EB6E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F0DE5-A783-D54A-B7D4-5A5A45CBF860}" type="datetimeFigureOut">
              <a:rPr lang="en-US" smtClean="0"/>
              <a:t>7/18/20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BE4DB-89C9-5140-BB58-02EC56A5BAE1}" type="slidenum">
              <a:rPr lang="en-US" smtClean="0"/>
              <a:t>‹#›</a:t>
            </a:fld>
            <a:endParaRPr lang="en-US"/>
          </a:p>
        </p:txBody>
      </p:sp>
    </p:spTree>
    <p:extLst>
      <p:ext uri="{BB962C8B-B14F-4D97-AF65-F5344CB8AC3E}">
        <p14:creationId xmlns:p14="http://schemas.microsoft.com/office/powerpoint/2010/main" val="245599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4084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47252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23953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62399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39542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06850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1108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3582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2376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111160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89154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519060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751049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0178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7/18/20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7/18/20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7/18/20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7/18/20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707408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183540" y="1143242"/>
            <a:ext cx="3778860" cy="2892202"/>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discern Truth from error</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54559" y="4903347"/>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4:1-16</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8" name="Rectangle 7">
            <a:extLst>
              <a:ext uri="{FF2B5EF4-FFF2-40B4-BE49-F238E27FC236}">
                <a16:creationId xmlns:a16="http://schemas.microsoft.com/office/drawing/2014/main" id="{34246E16-6FD6-864E-BFA0-5AF407C195E8}"/>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35731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438151" y="401589"/>
            <a:ext cx="8086724" cy="954107"/>
          </a:xfrm>
          <a:prstGeom prst="rect">
            <a:avLst/>
          </a:prstGeom>
          <a:solidFill>
            <a:schemeClr val="tx1"/>
          </a:solidFill>
          <a:ln>
            <a:solidFill>
              <a:schemeClr val="bg1"/>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Healthy churches are alert to various attacks on the gospel </a:t>
            </a:r>
            <a:r>
              <a:rPr lang="en-US" sz="2800" dirty="0">
                <a:solidFill>
                  <a:schemeClr val="bg1"/>
                </a:solidFill>
                <a:latin typeface="Times New Roman" panose="02020603050405020304" pitchFamily="18" charset="0"/>
                <a:cs typeface="Times New Roman" panose="02020603050405020304" pitchFamily="18" charset="0"/>
              </a:rPr>
              <a:t>(1 Tim 4:1-5)</a:t>
            </a:r>
          </a:p>
        </p:txBody>
      </p:sp>
      <p:sp>
        <p:nvSpPr>
          <p:cNvPr id="2" name="Rectangle 1">
            <a:extLst>
              <a:ext uri="{FF2B5EF4-FFF2-40B4-BE49-F238E27FC236}">
                <a16:creationId xmlns:a16="http://schemas.microsoft.com/office/drawing/2014/main" id="{781F773B-C845-47CA-8230-3EA6C0918149}"/>
              </a:ext>
            </a:extLst>
          </p:cNvPr>
          <p:cNvSpPr/>
          <p:nvPr/>
        </p:nvSpPr>
        <p:spPr>
          <a:xfrm>
            <a:off x="800099" y="1638300"/>
            <a:ext cx="439102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uFill>
                  <a:solidFill>
                    <a:srgbClr val="000000"/>
                  </a:solidFill>
                </a:uFill>
                <a:latin typeface="Times New Roman" panose="02020603050405020304" pitchFamily="18" charset="0"/>
                <a:ea typeface="Arial Unicode MS"/>
                <a:cs typeface="Arial Unicode MS"/>
              </a:rPr>
              <a:t>Demonic deception (v. 1)</a:t>
            </a:r>
          </a:p>
        </p:txBody>
      </p:sp>
    </p:spTree>
    <p:extLst>
      <p:ext uri="{BB962C8B-B14F-4D97-AF65-F5344CB8AC3E}">
        <p14:creationId xmlns:p14="http://schemas.microsoft.com/office/powerpoint/2010/main" val="27697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1087389"/>
            <a:ext cx="7315199" cy="3108543"/>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John 8:44</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i="1" dirty="0">
                <a:solidFill>
                  <a:schemeClr val="bg1"/>
                </a:solidFill>
                <a:latin typeface="Times New Roman" panose="02020603050405020304" pitchFamily="18" charset="0"/>
                <a:cs typeface="Times New Roman" panose="02020603050405020304" pitchFamily="18" charset="0"/>
              </a:rPr>
              <a:t>You are of your father the devil, and your will is to do your father's desires. He was a murderer from the beginning, and does not stand in the truth, because there is no truth in him. When he lies, he speaks out of his own character, for he is a liar and the father of lies.</a:t>
            </a:r>
            <a:endParaRPr lang="en-US" sz="96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575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361741" y="487314"/>
            <a:ext cx="8470760" cy="3108543"/>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2 Corinthians 11:13-15</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i="1" baseline="30000" dirty="0">
                <a:solidFill>
                  <a:schemeClr val="bg1"/>
                </a:solidFill>
                <a:latin typeface="Times New Roman" panose="02020603050405020304" pitchFamily="18" charset="0"/>
                <a:cs typeface="Times New Roman" panose="02020603050405020304" pitchFamily="18" charset="0"/>
              </a:rPr>
              <a:t>13 </a:t>
            </a:r>
            <a:r>
              <a:rPr lang="en-US" sz="2800" i="1" dirty="0">
                <a:solidFill>
                  <a:schemeClr val="bg1"/>
                </a:solidFill>
                <a:latin typeface="Times New Roman" panose="02020603050405020304" pitchFamily="18" charset="0"/>
                <a:cs typeface="Times New Roman" panose="02020603050405020304" pitchFamily="18" charset="0"/>
              </a:rPr>
              <a:t>For such men are false apostles, deceitful workmen, disguising themselves as apostles of Christ. </a:t>
            </a:r>
            <a:r>
              <a:rPr lang="en-US" sz="2800" i="1" baseline="30000" dirty="0">
                <a:solidFill>
                  <a:schemeClr val="bg1"/>
                </a:solidFill>
                <a:latin typeface="Times New Roman" panose="02020603050405020304" pitchFamily="18" charset="0"/>
                <a:cs typeface="Times New Roman" panose="02020603050405020304" pitchFamily="18" charset="0"/>
              </a:rPr>
              <a:t>14 </a:t>
            </a:r>
            <a:r>
              <a:rPr lang="en-US" sz="2800" i="1" dirty="0">
                <a:solidFill>
                  <a:schemeClr val="bg1"/>
                </a:solidFill>
                <a:latin typeface="Times New Roman" panose="02020603050405020304" pitchFamily="18" charset="0"/>
                <a:cs typeface="Times New Roman" panose="02020603050405020304" pitchFamily="18" charset="0"/>
              </a:rPr>
              <a:t>And no wonder, for even Satan disguises himself as an angel of light. </a:t>
            </a:r>
            <a:r>
              <a:rPr lang="en-US" sz="2800" i="1" baseline="30000" dirty="0">
                <a:solidFill>
                  <a:schemeClr val="bg1"/>
                </a:solidFill>
                <a:latin typeface="Times New Roman" panose="02020603050405020304" pitchFamily="18" charset="0"/>
                <a:cs typeface="Times New Roman" panose="02020603050405020304" pitchFamily="18" charset="0"/>
              </a:rPr>
              <a:t>15 </a:t>
            </a:r>
            <a:r>
              <a:rPr lang="en-US" sz="2800" i="1" dirty="0">
                <a:solidFill>
                  <a:schemeClr val="bg1"/>
                </a:solidFill>
                <a:latin typeface="Times New Roman" panose="02020603050405020304" pitchFamily="18" charset="0"/>
                <a:cs typeface="Times New Roman" panose="02020603050405020304" pitchFamily="18" charset="0"/>
              </a:rPr>
              <a:t>So it is no surprise if his servants, also, disguise themselves as servants of righteousness. Their end will correspond to their deeds.</a:t>
            </a:r>
            <a:endParaRPr lang="en-US" sz="287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77AF3CB-3F8E-4040-A18B-7F29517CADCB}"/>
              </a:ext>
            </a:extLst>
          </p:cNvPr>
          <p:cNvSpPr/>
          <p:nvPr/>
        </p:nvSpPr>
        <p:spPr>
          <a:xfrm>
            <a:off x="1541129" y="4229570"/>
            <a:ext cx="6052832" cy="1953868"/>
          </a:xfrm>
          <a:prstGeom prst="rect">
            <a:avLst/>
          </a:prstGeom>
          <a:solidFill>
            <a:schemeClr val="tx1"/>
          </a:solidFill>
        </p:spPr>
        <p:txBody>
          <a:bodyPr wrap="square">
            <a:spAutoFit/>
          </a:bodyPr>
          <a:lstStyle/>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We can be “outwitted” (2 Cor 2:11)</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He has “schemes” (Eph 6:11)</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We can be “bewitched” (Gal 3:1)</a:t>
            </a:r>
          </a:p>
        </p:txBody>
      </p:sp>
    </p:spTree>
    <p:extLst>
      <p:ext uri="{BB962C8B-B14F-4D97-AF65-F5344CB8AC3E}">
        <p14:creationId xmlns:p14="http://schemas.microsoft.com/office/powerpoint/2010/main" val="7669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olored Question Marks Royalty Free Vector Image">
            <a:extLst>
              <a:ext uri="{FF2B5EF4-FFF2-40B4-BE49-F238E27FC236}">
                <a16:creationId xmlns:a16="http://schemas.microsoft.com/office/drawing/2014/main" id="{C7750C6A-0013-4612-9EBB-1E06D6CAF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78"/>
          <a:stretch/>
        </p:blipFill>
        <p:spPr bwMode="auto">
          <a:xfrm>
            <a:off x="1403350" y="533401"/>
            <a:ext cx="63373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438151" y="401589"/>
            <a:ext cx="8086724" cy="954107"/>
          </a:xfrm>
          <a:prstGeom prst="rect">
            <a:avLst/>
          </a:prstGeom>
          <a:solidFill>
            <a:schemeClr val="tx1"/>
          </a:solidFill>
          <a:ln>
            <a:solidFill>
              <a:schemeClr val="bg1"/>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Healthy churches are alert to various attacks on the gospel </a:t>
            </a:r>
            <a:r>
              <a:rPr lang="en-US" sz="2800" dirty="0">
                <a:solidFill>
                  <a:schemeClr val="bg1"/>
                </a:solidFill>
                <a:latin typeface="Times New Roman" panose="02020603050405020304" pitchFamily="18" charset="0"/>
                <a:cs typeface="Times New Roman" panose="02020603050405020304" pitchFamily="18" charset="0"/>
              </a:rPr>
              <a:t>(1 Tim 4:1-5)</a:t>
            </a:r>
          </a:p>
        </p:txBody>
      </p:sp>
      <p:sp>
        <p:nvSpPr>
          <p:cNvPr id="2" name="Rectangle 1">
            <a:extLst>
              <a:ext uri="{FF2B5EF4-FFF2-40B4-BE49-F238E27FC236}">
                <a16:creationId xmlns:a16="http://schemas.microsoft.com/office/drawing/2014/main" id="{781F773B-C845-47CA-8230-3EA6C0918149}"/>
              </a:ext>
            </a:extLst>
          </p:cNvPr>
          <p:cNvSpPr/>
          <p:nvPr/>
        </p:nvSpPr>
        <p:spPr>
          <a:xfrm>
            <a:off x="800099" y="1638300"/>
            <a:ext cx="439102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uFill>
                  <a:solidFill>
                    <a:srgbClr val="000000"/>
                  </a:solidFill>
                </a:uFill>
                <a:latin typeface="Times New Roman" panose="02020603050405020304" pitchFamily="18" charset="0"/>
                <a:ea typeface="Arial Unicode MS"/>
                <a:cs typeface="Arial Unicode MS"/>
              </a:rPr>
              <a:t>Demonic deception (v. 1)</a:t>
            </a:r>
          </a:p>
        </p:txBody>
      </p:sp>
      <p:sp>
        <p:nvSpPr>
          <p:cNvPr id="4" name="Rectangle 3">
            <a:extLst>
              <a:ext uri="{FF2B5EF4-FFF2-40B4-BE49-F238E27FC236}">
                <a16:creationId xmlns:a16="http://schemas.microsoft.com/office/drawing/2014/main" id="{89CDFE96-ABE5-4DDC-A330-E9B78C3185D1}"/>
              </a:ext>
            </a:extLst>
          </p:cNvPr>
          <p:cNvSpPr/>
          <p:nvPr/>
        </p:nvSpPr>
        <p:spPr>
          <a:xfrm>
            <a:off x="800099" y="2264769"/>
            <a:ext cx="439102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False teachers (v. 2)</a:t>
            </a:r>
            <a:endParaRPr lang="en-US" sz="28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8367E540-F31B-4EAA-9A8B-D36BF23359EE}"/>
              </a:ext>
            </a:extLst>
          </p:cNvPr>
          <p:cNvSpPr/>
          <p:nvPr/>
        </p:nvSpPr>
        <p:spPr>
          <a:xfrm>
            <a:off x="347970" y="3281162"/>
            <a:ext cx="8439149" cy="3108543"/>
          </a:xfrm>
          <a:prstGeom prst="rect">
            <a:avLst/>
          </a:prstGeom>
          <a:solidFill>
            <a:schemeClr val="accent6">
              <a:lumMod val="50000"/>
            </a:schemeClr>
          </a:solidFill>
        </p:spPr>
        <p:txBody>
          <a:bodyPr wrap="square">
            <a:spAutoFit/>
          </a:bodyPr>
          <a:lstStyle/>
          <a:p>
            <a:pPr algn="ct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“It is a terrible combination of words, since hypocrisy is a deliberate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pretence</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and a lie a deliberate falsehood. So then false teachers, although seduced by deceiving spirits, are themselves intentional deceivers, however misleading their mask of learning and religion may be. They do not themselves believe what they are teaching.”</a:t>
            </a:r>
          </a:p>
          <a:p>
            <a:pPr algn="ctr"/>
            <a:r>
              <a:rPr lang="en-US" sz="2800" b="1" dirty="0">
                <a:solidFill>
                  <a:schemeClr val="bg1"/>
                </a:solidFill>
                <a:latin typeface="Times New Roman" panose="02020603050405020304" pitchFamily="18" charset="0"/>
                <a:cs typeface="Times New Roman" panose="02020603050405020304" pitchFamily="18" charset="0"/>
              </a:rPr>
              <a:t>John Stott</a:t>
            </a:r>
          </a:p>
        </p:txBody>
      </p:sp>
    </p:spTree>
    <p:extLst>
      <p:ext uri="{BB962C8B-B14F-4D97-AF65-F5344CB8AC3E}">
        <p14:creationId xmlns:p14="http://schemas.microsoft.com/office/powerpoint/2010/main" val="26747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F3C958CC-FB17-4FFC-881A-B9D266535492}"/>
              </a:ext>
            </a:extLst>
          </p:cNvPr>
          <p:cNvSpPr/>
          <p:nvPr/>
        </p:nvSpPr>
        <p:spPr>
          <a:xfrm>
            <a:off x="690562" y="1841064"/>
            <a:ext cx="7762875" cy="1446550"/>
          </a:xfrm>
          <a:prstGeom prst="rect">
            <a:avLst/>
          </a:prstGeom>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Acts 24:16</a:t>
            </a:r>
          </a:p>
          <a:p>
            <a:pPr algn="ctr"/>
            <a:r>
              <a:rPr lang="en-US" sz="2800" i="1" dirty="0">
                <a:solidFill>
                  <a:schemeClr val="bg1"/>
                </a:solidFill>
                <a:latin typeface="Times New Roman" panose="02020603050405020304" pitchFamily="18" charset="0"/>
                <a:cs typeface="Times New Roman" panose="02020603050405020304" pitchFamily="18" charset="0"/>
              </a:rPr>
              <a:t>So I always take pains to have a clear conscience toward both God and man.</a:t>
            </a:r>
            <a:endParaRPr lang="en-US" sz="66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9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438151" y="401589"/>
            <a:ext cx="8086724" cy="954107"/>
          </a:xfrm>
          <a:prstGeom prst="rect">
            <a:avLst/>
          </a:prstGeom>
          <a:solidFill>
            <a:schemeClr val="tx1"/>
          </a:solidFill>
          <a:ln>
            <a:solidFill>
              <a:schemeClr val="bg1"/>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Healthy churches are alert to various attacks on the gospel </a:t>
            </a:r>
            <a:r>
              <a:rPr lang="en-US" sz="2800" dirty="0">
                <a:solidFill>
                  <a:schemeClr val="bg1"/>
                </a:solidFill>
                <a:latin typeface="Times New Roman" panose="02020603050405020304" pitchFamily="18" charset="0"/>
                <a:cs typeface="Times New Roman" panose="02020603050405020304" pitchFamily="18" charset="0"/>
              </a:rPr>
              <a:t>(1 Tim 4:1-5)</a:t>
            </a:r>
          </a:p>
        </p:txBody>
      </p:sp>
      <p:sp>
        <p:nvSpPr>
          <p:cNvPr id="2" name="Rectangle 1">
            <a:extLst>
              <a:ext uri="{FF2B5EF4-FFF2-40B4-BE49-F238E27FC236}">
                <a16:creationId xmlns:a16="http://schemas.microsoft.com/office/drawing/2014/main" id="{781F773B-C845-47CA-8230-3EA6C0918149}"/>
              </a:ext>
            </a:extLst>
          </p:cNvPr>
          <p:cNvSpPr/>
          <p:nvPr/>
        </p:nvSpPr>
        <p:spPr>
          <a:xfrm>
            <a:off x="800099" y="1638300"/>
            <a:ext cx="439102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uFill>
                  <a:solidFill>
                    <a:srgbClr val="000000"/>
                  </a:solidFill>
                </a:uFill>
                <a:latin typeface="Times New Roman" panose="02020603050405020304" pitchFamily="18" charset="0"/>
                <a:ea typeface="Arial Unicode MS"/>
                <a:cs typeface="Arial Unicode MS"/>
              </a:rPr>
              <a:t>Demonic deception (v. 1)</a:t>
            </a:r>
          </a:p>
        </p:txBody>
      </p:sp>
      <p:sp>
        <p:nvSpPr>
          <p:cNvPr id="4" name="Rectangle 3">
            <a:extLst>
              <a:ext uri="{FF2B5EF4-FFF2-40B4-BE49-F238E27FC236}">
                <a16:creationId xmlns:a16="http://schemas.microsoft.com/office/drawing/2014/main" id="{89CDFE96-ABE5-4DDC-A330-E9B78C3185D1}"/>
              </a:ext>
            </a:extLst>
          </p:cNvPr>
          <p:cNvSpPr/>
          <p:nvPr/>
        </p:nvSpPr>
        <p:spPr>
          <a:xfrm>
            <a:off x="800099" y="2264769"/>
            <a:ext cx="439102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False teachers (v. 2)</a:t>
            </a:r>
            <a:endParaRPr lang="en-US" sz="28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148347D7-1816-4E37-91F9-8BD21A1617B8}"/>
              </a:ext>
            </a:extLst>
          </p:cNvPr>
          <p:cNvSpPr/>
          <p:nvPr/>
        </p:nvSpPr>
        <p:spPr>
          <a:xfrm>
            <a:off x="800100" y="2893419"/>
            <a:ext cx="455295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Unbiblical practices (v. 3-4)</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1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F3C958CC-FB17-4FFC-881A-B9D266535492}"/>
              </a:ext>
            </a:extLst>
          </p:cNvPr>
          <p:cNvSpPr/>
          <p:nvPr/>
        </p:nvSpPr>
        <p:spPr>
          <a:xfrm>
            <a:off x="582804" y="1193364"/>
            <a:ext cx="8078875" cy="3170099"/>
          </a:xfrm>
          <a:prstGeom prst="rect">
            <a:avLst/>
          </a:prstGeom>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2 Timothy 2:16-18</a:t>
            </a:r>
          </a:p>
          <a:p>
            <a:pPr algn="ctr"/>
            <a:r>
              <a:rPr lang="en-US" sz="2800" i="1" baseline="30000" dirty="0">
                <a:solidFill>
                  <a:schemeClr val="bg1"/>
                </a:solidFill>
                <a:latin typeface="Times New Roman" panose="02020603050405020304" pitchFamily="18" charset="0"/>
                <a:cs typeface="Times New Roman" panose="02020603050405020304" pitchFamily="18" charset="0"/>
              </a:rPr>
              <a:t>16 </a:t>
            </a:r>
            <a:r>
              <a:rPr lang="en-US" sz="2800" i="1" dirty="0">
                <a:solidFill>
                  <a:schemeClr val="bg1"/>
                </a:solidFill>
                <a:latin typeface="Times New Roman" panose="02020603050405020304" pitchFamily="18" charset="0"/>
                <a:cs typeface="Times New Roman" panose="02020603050405020304" pitchFamily="18" charset="0"/>
              </a:rPr>
              <a:t>But avoid irreverent babble, for it will lead people into more and more ungodliness, </a:t>
            </a:r>
            <a:r>
              <a:rPr lang="en-US" sz="2800" i="1" baseline="30000" dirty="0">
                <a:solidFill>
                  <a:schemeClr val="bg1"/>
                </a:solidFill>
                <a:latin typeface="Times New Roman" panose="02020603050405020304" pitchFamily="18" charset="0"/>
                <a:cs typeface="Times New Roman" panose="02020603050405020304" pitchFamily="18" charset="0"/>
              </a:rPr>
              <a:t>17 </a:t>
            </a:r>
            <a:r>
              <a:rPr lang="en-US" sz="2800" i="1" dirty="0">
                <a:solidFill>
                  <a:schemeClr val="bg1"/>
                </a:solidFill>
                <a:latin typeface="Times New Roman" panose="02020603050405020304" pitchFamily="18" charset="0"/>
                <a:cs typeface="Times New Roman" panose="02020603050405020304" pitchFamily="18" charset="0"/>
              </a:rPr>
              <a:t>and their talk will spread like gangrene. Among them are Hymenaeus and </a:t>
            </a:r>
            <a:r>
              <a:rPr lang="en-US" sz="2800" i="1" dirty="0" err="1">
                <a:solidFill>
                  <a:schemeClr val="bg1"/>
                </a:solidFill>
                <a:latin typeface="Times New Roman" panose="02020603050405020304" pitchFamily="18" charset="0"/>
                <a:cs typeface="Times New Roman" panose="02020603050405020304" pitchFamily="18" charset="0"/>
              </a:rPr>
              <a:t>Philetus</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baseline="30000" dirty="0">
                <a:solidFill>
                  <a:schemeClr val="bg1"/>
                </a:solidFill>
                <a:latin typeface="Times New Roman" panose="02020603050405020304" pitchFamily="18" charset="0"/>
                <a:cs typeface="Times New Roman" panose="02020603050405020304" pitchFamily="18" charset="0"/>
              </a:rPr>
              <a:t>18 </a:t>
            </a:r>
            <a:r>
              <a:rPr lang="en-US" sz="2800" i="1" dirty="0">
                <a:solidFill>
                  <a:schemeClr val="bg1"/>
                </a:solidFill>
                <a:latin typeface="Times New Roman" panose="02020603050405020304" pitchFamily="18" charset="0"/>
                <a:cs typeface="Times New Roman" panose="02020603050405020304" pitchFamily="18" charset="0"/>
              </a:rPr>
              <a:t>who have swerved from the truth, saying that the resurrection has already happened. They are upsetting the faith of some.</a:t>
            </a:r>
            <a:endParaRPr lang="en-US" sz="8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3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7170" name="Picture 2" descr="Not sure if crime alert or satire : singapore">
            <a:extLst>
              <a:ext uri="{FF2B5EF4-FFF2-40B4-BE49-F238E27FC236}">
                <a16:creationId xmlns:a16="http://schemas.microsoft.com/office/drawing/2014/main" id="{03CAFF81-9A05-41D6-A8C3-D6BB78EF4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8" b="18332"/>
          <a:stretch/>
        </p:blipFill>
        <p:spPr bwMode="auto">
          <a:xfrm>
            <a:off x="1547812" y="647699"/>
            <a:ext cx="6048375" cy="5757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438151" y="401589"/>
            <a:ext cx="8086724" cy="954107"/>
          </a:xfrm>
          <a:prstGeom prst="rect">
            <a:avLst/>
          </a:prstGeom>
          <a:solidFill>
            <a:schemeClr val="tx1"/>
          </a:solidFill>
          <a:ln>
            <a:solidFill>
              <a:schemeClr val="bg1"/>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Healthy churches are alert to various attacks on the gospel </a:t>
            </a:r>
            <a:r>
              <a:rPr lang="en-US" sz="2800" dirty="0">
                <a:solidFill>
                  <a:schemeClr val="bg1"/>
                </a:solidFill>
                <a:latin typeface="Times New Roman" panose="02020603050405020304" pitchFamily="18" charset="0"/>
                <a:cs typeface="Times New Roman" panose="02020603050405020304" pitchFamily="18" charset="0"/>
              </a:rPr>
              <a:t>(1 Tim 4:1-5)</a:t>
            </a:r>
          </a:p>
        </p:txBody>
      </p:sp>
      <p:sp>
        <p:nvSpPr>
          <p:cNvPr id="5" name="Rectangle 4">
            <a:extLst>
              <a:ext uri="{FF2B5EF4-FFF2-40B4-BE49-F238E27FC236}">
                <a16:creationId xmlns:a16="http://schemas.microsoft.com/office/drawing/2014/main" id="{514A8FB5-5F45-4317-8BAB-F612B17B0EEB}"/>
              </a:ext>
            </a:extLst>
          </p:cNvPr>
          <p:cNvSpPr/>
          <p:nvPr/>
        </p:nvSpPr>
        <p:spPr>
          <a:xfrm>
            <a:off x="438151" y="1495895"/>
            <a:ext cx="8086724" cy="1043619"/>
          </a:xfrm>
          <a:prstGeom prst="rect">
            <a:avLst/>
          </a:prstGeom>
          <a:solidFill>
            <a:schemeClr val="tx1"/>
          </a:solidFill>
          <a:ln>
            <a:solidFill>
              <a:schemeClr val="bg1"/>
            </a:solidFill>
          </a:ln>
        </p:spPr>
        <p:txBody>
          <a:bodyPr wrap="square">
            <a:spAutoFit/>
          </a:bodyPr>
          <a:lstStyle/>
          <a:p>
            <a:pPr>
              <a:lnSpc>
                <a:spcPct val="115000"/>
              </a:lnSpc>
              <a:spcBef>
                <a:spcPts val="1200"/>
              </a:spcBef>
            </a:pPr>
            <a:r>
              <a:rPr lang="en-US" sz="2800" i="1" dirty="0">
                <a:solidFill>
                  <a:schemeClr val="bg1"/>
                </a:solidFill>
                <a:latin typeface="Times New Roman" panose="02020603050405020304" pitchFamily="18" charset="0"/>
                <a:ea typeface="Times New Roman" panose="02020603050405020304" pitchFamily="18" charset="0"/>
              </a:rPr>
              <a:t>Healthy churches counter the influence of false teaching</a:t>
            </a:r>
            <a:r>
              <a:rPr lang="en-US" sz="2800" dirty="0">
                <a:solidFill>
                  <a:schemeClr val="bg1"/>
                </a:solidFill>
                <a:latin typeface="Times New Roman" panose="02020603050405020304" pitchFamily="18" charset="0"/>
                <a:ea typeface="Times New Roman" panose="02020603050405020304" pitchFamily="18" charset="0"/>
              </a:rPr>
              <a:t> (1 Tim 4:6-10)</a:t>
            </a:r>
          </a:p>
        </p:txBody>
      </p:sp>
      <p:sp>
        <p:nvSpPr>
          <p:cNvPr id="8" name="Rectangle 7">
            <a:extLst>
              <a:ext uri="{FF2B5EF4-FFF2-40B4-BE49-F238E27FC236}">
                <a16:creationId xmlns:a16="http://schemas.microsoft.com/office/drawing/2014/main" id="{CA3AB55C-279D-4E5E-9804-4CE5EF820945}"/>
              </a:ext>
            </a:extLst>
          </p:cNvPr>
          <p:cNvSpPr/>
          <p:nvPr/>
        </p:nvSpPr>
        <p:spPr>
          <a:xfrm>
            <a:off x="814695" y="2762720"/>
            <a:ext cx="750570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The congregation is alert to false teaching (v. 6)</a:t>
            </a:r>
            <a:endParaRPr lang="en-US" sz="2800"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4B76B4CE-8CAB-48B4-9DB5-F9B5E8E0D737}"/>
              </a:ext>
            </a:extLst>
          </p:cNvPr>
          <p:cNvSpPr/>
          <p:nvPr/>
        </p:nvSpPr>
        <p:spPr>
          <a:xfrm>
            <a:off x="814695" y="3426819"/>
            <a:ext cx="751461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They are careful not to be gullible (v. 7a)</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4FB9CC9A-6979-4D2B-B231-759EBE18C77F}"/>
              </a:ext>
            </a:extLst>
          </p:cNvPr>
          <p:cNvSpPr/>
          <p:nvPr/>
        </p:nvSpPr>
        <p:spPr>
          <a:xfrm>
            <a:off x="1852612" y="4045724"/>
            <a:ext cx="5257801" cy="2600199"/>
          </a:xfrm>
          <a:prstGeom prst="rect">
            <a:avLst/>
          </a:prstGeom>
          <a:solidFill>
            <a:schemeClr val="accent1">
              <a:lumMod val="75000"/>
            </a:schemeClr>
          </a:solidFill>
        </p:spPr>
        <p:txBody>
          <a:bodyPr wrap="square">
            <a:spAutoFit/>
          </a:bodyPr>
          <a:lstStyle/>
          <a:p>
            <a:pPr algn="ctr">
              <a:lnSpc>
                <a:spcPct val="150000"/>
              </a:lnSpc>
            </a:pPr>
            <a:r>
              <a:rPr lang="en-US" sz="28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“silly” also translated</a:t>
            </a:r>
          </a:p>
          <a:p>
            <a:pPr>
              <a:lnSpc>
                <a:spcPct val="150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“fit only for old women” (NASB) </a:t>
            </a:r>
          </a:p>
          <a:p>
            <a:pPr>
              <a:lnSpc>
                <a:spcPct val="150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“old wives’ fables” (NKJV)</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“old wives’ tales” (NLT)</a:t>
            </a:r>
          </a:p>
        </p:txBody>
      </p:sp>
    </p:spTree>
    <p:extLst>
      <p:ext uri="{BB962C8B-B14F-4D97-AF65-F5344CB8AC3E}">
        <p14:creationId xmlns:p14="http://schemas.microsoft.com/office/powerpoint/2010/main" val="9055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DA4A9-4AD5-4AFE-80FF-47B3B30064D4}"/>
              </a:ext>
            </a:extLst>
          </p:cNvPr>
          <p:cNvSpPr/>
          <p:nvPr/>
        </p:nvSpPr>
        <p:spPr>
          <a:xfrm>
            <a:off x="0" y="0"/>
            <a:ext cx="9144000" cy="6858000"/>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irus and Bacteria || video for kids - YouTube">
            <a:extLst>
              <a:ext uri="{FF2B5EF4-FFF2-40B4-BE49-F238E27FC236}">
                <a16:creationId xmlns:a16="http://schemas.microsoft.com/office/drawing/2014/main" id="{A63833DD-6457-434A-946A-9702B7D81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F3C958CC-FB17-4FFC-881A-B9D266535492}"/>
              </a:ext>
            </a:extLst>
          </p:cNvPr>
          <p:cNvSpPr/>
          <p:nvPr/>
        </p:nvSpPr>
        <p:spPr>
          <a:xfrm>
            <a:off x="361950" y="583764"/>
            <a:ext cx="8486775" cy="4893647"/>
          </a:xfrm>
          <a:prstGeom prst="rect">
            <a:avLst/>
          </a:prstGeom>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Hebrews 5:11-15</a:t>
            </a:r>
          </a:p>
          <a:p>
            <a:pPr algn="ctr"/>
            <a:r>
              <a:rPr lang="en-US" sz="2800" i="1" baseline="30000" dirty="0">
                <a:solidFill>
                  <a:schemeClr val="bg1"/>
                </a:solidFill>
                <a:latin typeface="Times New Roman" panose="02020603050405020304" pitchFamily="18" charset="0"/>
                <a:cs typeface="Times New Roman" panose="02020603050405020304" pitchFamily="18" charset="0"/>
              </a:rPr>
              <a:t>11 </a:t>
            </a:r>
            <a:r>
              <a:rPr lang="en-US" sz="2800" i="1" dirty="0">
                <a:solidFill>
                  <a:schemeClr val="bg1"/>
                </a:solidFill>
                <a:latin typeface="Times New Roman" panose="02020603050405020304" pitchFamily="18" charset="0"/>
                <a:cs typeface="Times New Roman" panose="02020603050405020304" pitchFamily="18" charset="0"/>
              </a:rPr>
              <a:t>About this we have much to say, and it is hard to explain, since you have become dull of hearing. </a:t>
            </a:r>
            <a:r>
              <a:rPr lang="en-US" sz="2800" i="1" baseline="30000" dirty="0">
                <a:solidFill>
                  <a:schemeClr val="bg1"/>
                </a:solidFill>
                <a:latin typeface="Times New Roman" panose="02020603050405020304" pitchFamily="18" charset="0"/>
                <a:cs typeface="Times New Roman" panose="02020603050405020304" pitchFamily="18" charset="0"/>
              </a:rPr>
              <a:t>12 </a:t>
            </a:r>
            <a:r>
              <a:rPr lang="en-US" sz="2800" i="1" dirty="0">
                <a:solidFill>
                  <a:schemeClr val="bg1"/>
                </a:solidFill>
                <a:latin typeface="Times New Roman" panose="02020603050405020304" pitchFamily="18" charset="0"/>
                <a:cs typeface="Times New Roman" panose="02020603050405020304" pitchFamily="18" charset="0"/>
              </a:rPr>
              <a:t>For though by this time you ought to be teachers, you need someone to teach you again the basic principles of the oracles of God. You need milk, not solid food, </a:t>
            </a:r>
            <a:r>
              <a:rPr lang="en-US" sz="2800" i="1" baseline="30000" dirty="0">
                <a:solidFill>
                  <a:schemeClr val="bg1"/>
                </a:solidFill>
                <a:latin typeface="Times New Roman" panose="02020603050405020304" pitchFamily="18" charset="0"/>
                <a:cs typeface="Times New Roman" panose="02020603050405020304" pitchFamily="18" charset="0"/>
              </a:rPr>
              <a:t>13 </a:t>
            </a:r>
            <a:r>
              <a:rPr lang="en-US" sz="2800" i="1" dirty="0">
                <a:solidFill>
                  <a:schemeClr val="bg1"/>
                </a:solidFill>
                <a:latin typeface="Times New Roman" panose="02020603050405020304" pitchFamily="18" charset="0"/>
                <a:cs typeface="Times New Roman" panose="02020603050405020304" pitchFamily="18" charset="0"/>
              </a:rPr>
              <a:t>for everyone who lives on milk is unskilled in the word of righteousness, since he is a child. </a:t>
            </a:r>
            <a:r>
              <a:rPr lang="en-US" sz="2800" i="1" baseline="30000" dirty="0">
                <a:solidFill>
                  <a:schemeClr val="bg1"/>
                </a:solidFill>
                <a:latin typeface="Times New Roman" panose="02020603050405020304" pitchFamily="18" charset="0"/>
                <a:cs typeface="Times New Roman" panose="02020603050405020304" pitchFamily="18" charset="0"/>
              </a:rPr>
              <a:t>14 </a:t>
            </a:r>
            <a:r>
              <a:rPr lang="en-US" sz="2800" i="1" dirty="0">
                <a:solidFill>
                  <a:schemeClr val="bg1"/>
                </a:solidFill>
                <a:latin typeface="Times New Roman" panose="02020603050405020304" pitchFamily="18" charset="0"/>
                <a:cs typeface="Times New Roman" panose="02020603050405020304" pitchFamily="18" charset="0"/>
              </a:rPr>
              <a:t>But solid food is for the mature, for those who have their powers of discernment trained by constant practice to distinguish good from evil.</a:t>
            </a:r>
            <a:endParaRPr lang="en-US" sz="13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87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438151" y="401589"/>
            <a:ext cx="8086724" cy="954107"/>
          </a:xfrm>
          <a:prstGeom prst="rect">
            <a:avLst/>
          </a:prstGeom>
          <a:solidFill>
            <a:schemeClr val="tx1"/>
          </a:solidFill>
          <a:ln>
            <a:solidFill>
              <a:schemeClr val="bg1"/>
            </a:solidFill>
          </a:ln>
        </p:spPr>
        <p:txBody>
          <a:bodyPr wrap="square">
            <a:spAutoFit/>
          </a:bodyPr>
          <a:lstStyle/>
          <a:p>
            <a:r>
              <a:rPr lang="en-US" sz="2800" i="1" dirty="0">
                <a:solidFill>
                  <a:schemeClr val="bg1"/>
                </a:solidFill>
                <a:latin typeface="Times New Roman" panose="02020603050405020304" pitchFamily="18" charset="0"/>
                <a:cs typeface="Times New Roman" panose="02020603050405020304" pitchFamily="18" charset="0"/>
              </a:rPr>
              <a:t>Healthy churches are alert to various attacks on the gospel </a:t>
            </a:r>
            <a:r>
              <a:rPr lang="en-US" sz="2800" dirty="0">
                <a:solidFill>
                  <a:schemeClr val="bg1"/>
                </a:solidFill>
                <a:latin typeface="Times New Roman" panose="02020603050405020304" pitchFamily="18" charset="0"/>
                <a:cs typeface="Times New Roman" panose="02020603050405020304" pitchFamily="18" charset="0"/>
              </a:rPr>
              <a:t>(1 Tim 4:1-5)</a:t>
            </a:r>
          </a:p>
        </p:txBody>
      </p:sp>
      <p:sp>
        <p:nvSpPr>
          <p:cNvPr id="5" name="Rectangle 4">
            <a:extLst>
              <a:ext uri="{FF2B5EF4-FFF2-40B4-BE49-F238E27FC236}">
                <a16:creationId xmlns:a16="http://schemas.microsoft.com/office/drawing/2014/main" id="{514A8FB5-5F45-4317-8BAB-F612B17B0EEB}"/>
              </a:ext>
            </a:extLst>
          </p:cNvPr>
          <p:cNvSpPr/>
          <p:nvPr/>
        </p:nvSpPr>
        <p:spPr>
          <a:xfrm>
            <a:off x="438151" y="1495895"/>
            <a:ext cx="8086724" cy="1043619"/>
          </a:xfrm>
          <a:prstGeom prst="rect">
            <a:avLst/>
          </a:prstGeom>
          <a:solidFill>
            <a:schemeClr val="tx1"/>
          </a:solidFill>
          <a:ln>
            <a:solidFill>
              <a:schemeClr val="bg1"/>
            </a:solidFill>
          </a:ln>
        </p:spPr>
        <p:txBody>
          <a:bodyPr wrap="square">
            <a:spAutoFit/>
          </a:bodyPr>
          <a:lstStyle/>
          <a:p>
            <a:pPr>
              <a:lnSpc>
                <a:spcPct val="115000"/>
              </a:lnSpc>
              <a:spcBef>
                <a:spcPts val="1200"/>
              </a:spcBef>
            </a:pPr>
            <a:r>
              <a:rPr lang="en-US" sz="2800" i="1" dirty="0">
                <a:solidFill>
                  <a:schemeClr val="bg1"/>
                </a:solidFill>
                <a:latin typeface="Times New Roman" panose="02020603050405020304" pitchFamily="18" charset="0"/>
                <a:ea typeface="Times New Roman" panose="02020603050405020304" pitchFamily="18" charset="0"/>
              </a:rPr>
              <a:t>Healthy churches counter the influence of false teaching</a:t>
            </a:r>
            <a:r>
              <a:rPr lang="en-US" sz="2800" dirty="0">
                <a:solidFill>
                  <a:schemeClr val="bg1"/>
                </a:solidFill>
                <a:latin typeface="Times New Roman" panose="02020603050405020304" pitchFamily="18" charset="0"/>
                <a:ea typeface="Times New Roman" panose="02020603050405020304" pitchFamily="18" charset="0"/>
              </a:rPr>
              <a:t> (1 Tim 4:6-10)</a:t>
            </a:r>
          </a:p>
        </p:txBody>
      </p:sp>
      <p:sp>
        <p:nvSpPr>
          <p:cNvPr id="8" name="Rectangle 7">
            <a:extLst>
              <a:ext uri="{FF2B5EF4-FFF2-40B4-BE49-F238E27FC236}">
                <a16:creationId xmlns:a16="http://schemas.microsoft.com/office/drawing/2014/main" id="{CA3AB55C-279D-4E5E-9804-4CE5EF820945}"/>
              </a:ext>
            </a:extLst>
          </p:cNvPr>
          <p:cNvSpPr/>
          <p:nvPr/>
        </p:nvSpPr>
        <p:spPr>
          <a:xfrm>
            <a:off x="814695" y="2762720"/>
            <a:ext cx="750570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The congregation is alert to false teaching (v. 6)</a:t>
            </a:r>
            <a:endParaRPr lang="en-US" sz="2800"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4B76B4CE-8CAB-48B4-9DB5-F9B5E8E0D737}"/>
              </a:ext>
            </a:extLst>
          </p:cNvPr>
          <p:cNvSpPr/>
          <p:nvPr/>
        </p:nvSpPr>
        <p:spPr>
          <a:xfrm>
            <a:off x="814695" y="3426819"/>
            <a:ext cx="751461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They are careful not to be gullible (v. 7a)</a:t>
            </a:r>
            <a:endParaRPr lang="en-US" sz="28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1BDFD763-8DA7-4E59-B436-AC293A9A8BD2}"/>
              </a:ext>
            </a:extLst>
          </p:cNvPr>
          <p:cNvSpPr/>
          <p:nvPr/>
        </p:nvSpPr>
        <p:spPr>
          <a:xfrm>
            <a:off x="823605" y="4093569"/>
            <a:ext cx="7496790"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rPr>
              <a:t>They pursue godliness (vs. 7b-10)</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127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8194" name="Picture 2" descr="7 Things About... Olympic Artistic Gymnastics - YouTube">
            <a:extLst>
              <a:ext uri="{FF2B5EF4-FFF2-40B4-BE49-F238E27FC236}">
                <a16:creationId xmlns:a16="http://schemas.microsoft.com/office/drawing/2014/main" id="{824E88ED-6C69-49FE-BFE2-A1AF1D5F6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1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117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Nearpeer - MDCAT Biology syllabus guide">
            <a:extLst>
              <a:ext uri="{FF2B5EF4-FFF2-40B4-BE49-F238E27FC236}">
                <a16:creationId xmlns:a16="http://schemas.microsoft.com/office/drawing/2014/main" id="{8AC7B996-4A60-44D1-9F34-011FEFCEA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3" r="5528"/>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254AA6-B28F-4A87-BA1B-AF01DA11591A}"/>
              </a:ext>
            </a:extLst>
          </p:cNvPr>
          <p:cNvSpPr/>
          <p:nvPr/>
        </p:nvSpPr>
        <p:spPr>
          <a:xfrm>
            <a:off x="10277" y="81709"/>
            <a:ext cx="3172664" cy="678327"/>
          </a:xfrm>
          <a:prstGeom prst="rect">
            <a:avLst/>
          </a:prstGeom>
          <a:solidFill>
            <a:schemeClr val="bg1"/>
          </a:solidFill>
        </p:spPr>
        <p:txBody>
          <a:bodyPr wrap="none">
            <a:spAutoFit/>
          </a:bodyPr>
          <a:lstStyle/>
          <a:p>
            <a:pPr algn="ctr">
              <a:lnSpc>
                <a:spcPct val="115000"/>
              </a:lnSpc>
              <a:spcBef>
                <a:spcPts val="900"/>
              </a:spcBef>
            </a:pPr>
            <a:r>
              <a:rPr lang="en-US" sz="3600" b="1" dirty="0">
                <a:uFill>
                  <a:solidFill>
                    <a:srgbClr val="000000"/>
                  </a:solidFill>
                </a:uFill>
                <a:latin typeface="Times New Roman" panose="02020603050405020304" pitchFamily="18" charset="0"/>
                <a:ea typeface="Arial Unicode MS"/>
                <a:cs typeface="Arial Unicode MS"/>
              </a:rPr>
              <a:t>False teachings</a:t>
            </a:r>
            <a:endParaRPr lang="en-US" sz="1600" dirty="0">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18089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89843"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183540" y="1143242"/>
            <a:ext cx="3778860" cy="2892202"/>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discern Truth from error</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72200" y="5596684"/>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4:1-16</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0AE9880-8D6C-4D2B-B2C7-1F36DF682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C84D24-1E3A-4F43-BEE6-B632FC26AC3F}"/>
              </a:ext>
            </a:extLst>
          </p:cNvPr>
          <p:cNvSpPr/>
          <p:nvPr/>
        </p:nvSpPr>
        <p:spPr>
          <a:xfrm>
            <a:off x="3790950" y="319067"/>
            <a:ext cx="4872990" cy="3300434"/>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4500" b="1" dirty="0">
                <a:uFill>
                  <a:solidFill>
                    <a:srgbClr val="000000"/>
                  </a:solidFill>
                </a:uFill>
                <a:latin typeface="+mj-lt"/>
                <a:ea typeface="+mj-ea"/>
                <a:cs typeface="+mj-cs"/>
              </a:rPr>
              <a:t>Satan’s strategies for destroying Christ’s church</a:t>
            </a:r>
            <a:endParaRPr lang="en-US" sz="4500" dirty="0">
              <a:uFill>
                <a:solidFill>
                  <a:srgbClr val="000000"/>
                </a:solidFill>
              </a:uFill>
              <a:latin typeface="+mj-lt"/>
              <a:ea typeface="+mj-ea"/>
              <a:cs typeface="+mj-cs"/>
            </a:endParaRPr>
          </a:p>
        </p:txBody>
      </p:sp>
      <p:pic>
        <p:nvPicPr>
          <p:cNvPr id="3074" name="Picture 2" descr="Free Cartoon Church Pictures, Download Free Clip Art, Free Clip ...">
            <a:extLst>
              <a:ext uri="{FF2B5EF4-FFF2-40B4-BE49-F238E27FC236}">
                <a16:creationId xmlns:a16="http://schemas.microsoft.com/office/drawing/2014/main" id="{C7172781-D6C1-443A-AE30-06F9E86FF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6" r="7609" b="3"/>
          <a:stretch/>
        </p:blipFill>
        <p:spPr bwMode="auto">
          <a:xfrm>
            <a:off x="852591" y="1900901"/>
            <a:ext cx="2328759" cy="40350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610BEA7-914F-4D98-B9EF-5E43F94D8F74}"/>
              </a:ext>
            </a:extLst>
          </p:cNvPr>
          <p:cNvCxnSpPr/>
          <p:nvPr/>
        </p:nvCxnSpPr>
        <p:spPr>
          <a:xfrm>
            <a:off x="400050" y="1352550"/>
            <a:ext cx="771525" cy="1571625"/>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2CFCCBB-1DDD-4AC0-BD93-35BEEFD46647}"/>
              </a:ext>
            </a:extLst>
          </p:cNvPr>
          <p:cNvCxnSpPr>
            <a:cxnSpLocks/>
          </p:cNvCxnSpPr>
          <p:nvPr/>
        </p:nvCxnSpPr>
        <p:spPr>
          <a:xfrm flipH="1">
            <a:off x="2781301" y="1304925"/>
            <a:ext cx="1047749" cy="1571625"/>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744109-7F87-462F-AC28-61574EE8D225}"/>
              </a:ext>
            </a:extLst>
          </p:cNvPr>
          <p:cNvSpPr/>
          <p:nvPr/>
        </p:nvSpPr>
        <p:spPr>
          <a:xfrm>
            <a:off x="733426" y="6006584"/>
            <a:ext cx="2600324" cy="523220"/>
          </a:xfrm>
          <a:prstGeom prst="rect">
            <a:avLst/>
          </a:prstGeom>
          <a:ln>
            <a:solidFill>
              <a:schemeClr val="tx1">
                <a:lumMod val="85000"/>
                <a:lumOff val="15000"/>
              </a:schemeClr>
            </a:solidFill>
          </a:ln>
        </p:spPr>
        <p:txBody>
          <a:bodyPr wrap="square">
            <a:spAutoFit/>
          </a:bodyPr>
          <a:lstStyle/>
          <a:p>
            <a:pPr algn="ctr"/>
            <a:r>
              <a:rPr lang="en-US" sz="2800" b="1" dirty="0">
                <a:uFill>
                  <a:solidFill>
                    <a:srgbClr val="000000"/>
                  </a:solidFill>
                </a:uFill>
              </a:rPr>
              <a:t>Persecute it </a:t>
            </a:r>
            <a:endParaRPr lang="en-US" sz="2800" dirty="0"/>
          </a:p>
        </p:txBody>
      </p:sp>
    </p:spTree>
    <p:extLst>
      <p:ext uri="{BB962C8B-B14F-4D97-AF65-F5344CB8AC3E}">
        <p14:creationId xmlns:p14="http://schemas.microsoft.com/office/powerpoint/2010/main" val="372441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0AE9880-8D6C-4D2B-B2C7-1F36DF682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Cartoon Church Pictures, Download Free Clip Art, Free Clip ...">
            <a:extLst>
              <a:ext uri="{FF2B5EF4-FFF2-40B4-BE49-F238E27FC236}">
                <a16:creationId xmlns:a16="http://schemas.microsoft.com/office/drawing/2014/main" id="{C7172781-D6C1-443A-AE30-06F9E86FF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6" r="7609" b="3"/>
          <a:stretch/>
        </p:blipFill>
        <p:spPr bwMode="auto">
          <a:xfrm>
            <a:off x="852591" y="1900901"/>
            <a:ext cx="2328759" cy="40350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610BEA7-914F-4D98-B9EF-5E43F94D8F74}"/>
              </a:ext>
            </a:extLst>
          </p:cNvPr>
          <p:cNvCxnSpPr>
            <a:cxnSpLocks/>
          </p:cNvCxnSpPr>
          <p:nvPr/>
        </p:nvCxnSpPr>
        <p:spPr>
          <a:xfrm flipH="1" flipV="1">
            <a:off x="420230" y="3413616"/>
            <a:ext cx="941108" cy="1314450"/>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2CFCCBB-1DDD-4AC0-BD93-35BEEFD46647}"/>
              </a:ext>
            </a:extLst>
          </p:cNvPr>
          <p:cNvCxnSpPr>
            <a:cxnSpLocks/>
          </p:cNvCxnSpPr>
          <p:nvPr/>
        </p:nvCxnSpPr>
        <p:spPr>
          <a:xfrm flipV="1">
            <a:off x="2705100" y="3413616"/>
            <a:ext cx="1114425" cy="1282198"/>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744109-7F87-462F-AC28-61574EE8D225}"/>
              </a:ext>
            </a:extLst>
          </p:cNvPr>
          <p:cNvSpPr/>
          <p:nvPr/>
        </p:nvSpPr>
        <p:spPr>
          <a:xfrm>
            <a:off x="723901" y="6006584"/>
            <a:ext cx="2600324" cy="523220"/>
          </a:xfrm>
          <a:prstGeom prst="rect">
            <a:avLst/>
          </a:prstGeom>
          <a:ln>
            <a:solidFill>
              <a:schemeClr val="tx1">
                <a:lumMod val="85000"/>
                <a:lumOff val="15000"/>
              </a:schemeClr>
            </a:solidFill>
          </a:ln>
        </p:spPr>
        <p:txBody>
          <a:bodyPr wrap="square">
            <a:spAutoFit/>
          </a:bodyPr>
          <a:lstStyle/>
          <a:p>
            <a:pPr algn="ctr"/>
            <a:r>
              <a:rPr lang="en-US" sz="2800" b="1" dirty="0">
                <a:uFill>
                  <a:solidFill>
                    <a:srgbClr val="000000"/>
                  </a:solidFill>
                </a:uFill>
              </a:rPr>
              <a:t>Divide it </a:t>
            </a:r>
            <a:endParaRPr lang="en-US" sz="2800" dirty="0"/>
          </a:p>
        </p:txBody>
      </p:sp>
      <p:sp>
        <p:nvSpPr>
          <p:cNvPr id="13" name="Rectangle 12">
            <a:extLst>
              <a:ext uri="{FF2B5EF4-FFF2-40B4-BE49-F238E27FC236}">
                <a16:creationId xmlns:a16="http://schemas.microsoft.com/office/drawing/2014/main" id="{4BD43716-4EBC-45C5-A934-0BAAE531F529}"/>
              </a:ext>
            </a:extLst>
          </p:cNvPr>
          <p:cNvSpPr/>
          <p:nvPr/>
        </p:nvSpPr>
        <p:spPr>
          <a:xfrm>
            <a:off x="3790950" y="319067"/>
            <a:ext cx="4872990" cy="3300434"/>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4500" b="1" dirty="0">
                <a:uFill>
                  <a:solidFill>
                    <a:srgbClr val="000000"/>
                  </a:solidFill>
                </a:uFill>
                <a:latin typeface="+mj-lt"/>
                <a:ea typeface="+mj-ea"/>
                <a:cs typeface="+mj-cs"/>
              </a:rPr>
              <a:t>Satan’s strategies for destroying Christ’s church</a:t>
            </a:r>
            <a:endParaRPr lang="en-US" sz="4500" dirty="0">
              <a:uFill>
                <a:solidFill>
                  <a:srgbClr val="000000"/>
                </a:solidFill>
              </a:uFill>
              <a:latin typeface="+mj-lt"/>
              <a:ea typeface="+mj-ea"/>
              <a:cs typeface="+mj-cs"/>
            </a:endParaRPr>
          </a:p>
        </p:txBody>
      </p:sp>
    </p:spTree>
    <p:extLst>
      <p:ext uri="{BB962C8B-B14F-4D97-AF65-F5344CB8AC3E}">
        <p14:creationId xmlns:p14="http://schemas.microsoft.com/office/powerpoint/2010/main" val="19203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0AE9880-8D6C-4D2B-B2C7-1F36DF682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Cartoon Church Pictures, Download Free Clip Art, Free Clip ...">
            <a:extLst>
              <a:ext uri="{FF2B5EF4-FFF2-40B4-BE49-F238E27FC236}">
                <a16:creationId xmlns:a16="http://schemas.microsoft.com/office/drawing/2014/main" id="{C7172781-D6C1-443A-AE30-06F9E86FF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06" r="7609" b="3"/>
          <a:stretch/>
        </p:blipFill>
        <p:spPr bwMode="auto">
          <a:xfrm>
            <a:off x="852591" y="1900901"/>
            <a:ext cx="2328759" cy="40350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610BEA7-914F-4D98-B9EF-5E43F94D8F74}"/>
              </a:ext>
            </a:extLst>
          </p:cNvPr>
          <p:cNvCxnSpPr>
            <a:cxnSpLocks/>
          </p:cNvCxnSpPr>
          <p:nvPr/>
        </p:nvCxnSpPr>
        <p:spPr>
          <a:xfrm>
            <a:off x="86578" y="5591175"/>
            <a:ext cx="1464498" cy="0"/>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2CFCCBB-1DDD-4AC0-BD93-35BEEFD46647}"/>
              </a:ext>
            </a:extLst>
          </p:cNvPr>
          <p:cNvCxnSpPr>
            <a:cxnSpLocks/>
          </p:cNvCxnSpPr>
          <p:nvPr/>
        </p:nvCxnSpPr>
        <p:spPr>
          <a:xfrm flipH="1">
            <a:off x="2478923" y="5596884"/>
            <a:ext cx="2187183" cy="0"/>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744109-7F87-462F-AC28-61574EE8D225}"/>
              </a:ext>
            </a:extLst>
          </p:cNvPr>
          <p:cNvSpPr/>
          <p:nvPr/>
        </p:nvSpPr>
        <p:spPr>
          <a:xfrm>
            <a:off x="723901" y="6006584"/>
            <a:ext cx="2600324" cy="523220"/>
          </a:xfrm>
          <a:prstGeom prst="rect">
            <a:avLst/>
          </a:prstGeom>
          <a:ln>
            <a:solidFill>
              <a:schemeClr val="tx1">
                <a:lumMod val="85000"/>
                <a:lumOff val="15000"/>
              </a:schemeClr>
            </a:solidFill>
          </a:ln>
        </p:spPr>
        <p:txBody>
          <a:bodyPr wrap="square">
            <a:spAutoFit/>
          </a:bodyPr>
          <a:lstStyle/>
          <a:p>
            <a:pPr algn="ctr"/>
            <a:r>
              <a:rPr lang="en-US" sz="2800" b="1" dirty="0">
                <a:uFill>
                  <a:solidFill>
                    <a:srgbClr val="000000"/>
                  </a:solidFill>
                </a:uFill>
              </a:rPr>
              <a:t>Poison it </a:t>
            </a:r>
            <a:endParaRPr lang="en-US" sz="2800" dirty="0"/>
          </a:p>
        </p:txBody>
      </p:sp>
      <p:sp>
        <p:nvSpPr>
          <p:cNvPr id="13" name="Rectangle 12">
            <a:extLst>
              <a:ext uri="{FF2B5EF4-FFF2-40B4-BE49-F238E27FC236}">
                <a16:creationId xmlns:a16="http://schemas.microsoft.com/office/drawing/2014/main" id="{4BD43716-4EBC-45C5-A934-0BAAE531F529}"/>
              </a:ext>
            </a:extLst>
          </p:cNvPr>
          <p:cNvSpPr/>
          <p:nvPr/>
        </p:nvSpPr>
        <p:spPr>
          <a:xfrm>
            <a:off x="3790950" y="319067"/>
            <a:ext cx="4872990" cy="3300434"/>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4500" b="1" dirty="0">
                <a:uFill>
                  <a:solidFill>
                    <a:srgbClr val="000000"/>
                  </a:solidFill>
                </a:uFill>
                <a:latin typeface="+mj-lt"/>
                <a:ea typeface="+mj-ea"/>
                <a:cs typeface="+mj-cs"/>
              </a:rPr>
              <a:t>Satan’s strategies for destroying Christ’s church</a:t>
            </a:r>
            <a:endParaRPr lang="en-US" sz="4500" dirty="0">
              <a:uFill>
                <a:solidFill>
                  <a:srgbClr val="000000"/>
                </a:solidFill>
              </a:uFill>
              <a:latin typeface="+mj-lt"/>
              <a:ea typeface="+mj-ea"/>
              <a:cs typeface="+mj-cs"/>
            </a:endParaRPr>
          </a:p>
        </p:txBody>
      </p:sp>
    </p:spTree>
    <p:extLst>
      <p:ext uri="{BB962C8B-B14F-4D97-AF65-F5344CB8AC3E}">
        <p14:creationId xmlns:p14="http://schemas.microsoft.com/office/powerpoint/2010/main" val="19415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F3C958CC-FB17-4FFC-881A-B9D266535492}"/>
              </a:ext>
            </a:extLst>
          </p:cNvPr>
          <p:cNvSpPr/>
          <p:nvPr/>
        </p:nvSpPr>
        <p:spPr>
          <a:xfrm>
            <a:off x="690562" y="802839"/>
            <a:ext cx="7762875" cy="5016758"/>
          </a:xfrm>
          <a:prstGeom prst="rect">
            <a:avLst/>
          </a:prstGeom>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Acts 20:19-21</a:t>
            </a:r>
          </a:p>
          <a:p>
            <a:pPr algn="ctr"/>
            <a:r>
              <a:rPr lang="en-US" sz="3200" i="1" baseline="30000" dirty="0">
                <a:solidFill>
                  <a:schemeClr val="bg1"/>
                </a:solidFill>
                <a:latin typeface="Times New Roman" panose="02020603050405020304" pitchFamily="18" charset="0"/>
                <a:cs typeface="Times New Roman" panose="02020603050405020304" pitchFamily="18" charset="0"/>
              </a:rPr>
              <a:t>28 </a:t>
            </a:r>
            <a:r>
              <a:rPr lang="en-US" sz="3200" i="1" dirty="0">
                <a:solidFill>
                  <a:schemeClr val="bg1"/>
                </a:solidFill>
                <a:latin typeface="Times New Roman" panose="02020603050405020304" pitchFamily="18" charset="0"/>
                <a:cs typeface="Times New Roman" panose="02020603050405020304" pitchFamily="18" charset="0"/>
              </a:rPr>
              <a:t>Pay careful attention to yourselves and to all the flock, in which the Holy Spirit has made you overseers, to care for the church of God, which he obtained with his own blood. </a:t>
            </a:r>
            <a:r>
              <a:rPr lang="en-US" sz="3200" i="1" baseline="30000" dirty="0">
                <a:solidFill>
                  <a:schemeClr val="bg1"/>
                </a:solidFill>
                <a:latin typeface="Times New Roman" panose="02020603050405020304" pitchFamily="18" charset="0"/>
                <a:cs typeface="Times New Roman" panose="02020603050405020304" pitchFamily="18" charset="0"/>
              </a:rPr>
              <a:t>29</a:t>
            </a:r>
            <a:r>
              <a:rPr lang="en-US" sz="3200" b="1" i="1" baseline="300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I know that after my departure fierce wolves will come in among you, not sparing the flock; </a:t>
            </a:r>
            <a:r>
              <a:rPr lang="en-US" sz="3200" i="1" baseline="30000" dirty="0">
                <a:solidFill>
                  <a:schemeClr val="bg1"/>
                </a:solidFill>
                <a:latin typeface="Times New Roman" panose="02020603050405020304" pitchFamily="18" charset="0"/>
                <a:cs typeface="Times New Roman" panose="02020603050405020304" pitchFamily="18" charset="0"/>
              </a:rPr>
              <a:t>30 </a:t>
            </a:r>
            <a:r>
              <a:rPr lang="en-US" sz="3200" i="1" dirty="0">
                <a:solidFill>
                  <a:schemeClr val="bg1"/>
                </a:solidFill>
                <a:latin typeface="Times New Roman" panose="02020603050405020304" pitchFamily="18" charset="0"/>
                <a:cs typeface="Times New Roman" panose="02020603050405020304" pitchFamily="18" charset="0"/>
              </a:rPr>
              <a:t>and from among your own selves will arise men speaking twisted things, to draw away the disciples after them.</a:t>
            </a:r>
            <a:endParaRPr lang="en-US" sz="4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828</Words>
  <Application>Microsoft Macintosh PowerPoint</Application>
  <PresentationFormat>On-screen Show (4:3)</PresentationFormat>
  <Paragraphs>56</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14</cp:revision>
  <dcterms:created xsi:type="dcterms:W3CDTF">2020-07-17T04:37:19Z</dcterms:created>
  <dcterms:modified xsi:type="dcterms:W3CDTF">2020-07-18T17:20:42Z</dcterms:modified>
</cp:coreProperties>
</file>